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3" r:id="rId2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9F9E"/>
    <a:srgbClr val="636462"/>
    <a:srgbClr val="DE4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10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7D8C-487B-2D48-94A1-90BC3E9F559E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042E-7ABD-B44C-974D-D72A1662C3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EA60-8A9C-9E4E-892D-427EAD20AB59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B146-D054-4844-BD71-A95D2CDF0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6523-9F93-ED46-B254-05F161EB82B2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4578-6B1A-004E-86D9-8004BE0C01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53F1-DF64-CA47-9290-4534B2066105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A38D-A103-9549-95D3-5B496DEEE2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9A0B-1E07-6D46-8908-772847963366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73A0-5600-1D4B-921A-9D7A497E5F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1469-7B57-E84E-A73E-4F678F0CB414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8ADB-5E35-1F47-B9F8-B6FD694808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CF73-FF3B-174A-95AF-3592F326E4D6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F8B8-54B6-6646-AD7E-2D6342088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46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601B-557D-4E4E-9525-5CD8980B84AA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BD7D-DAE4-2148-9357-B196BE4C85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1569-9B63-4C47-B710-058240B484D9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22AF-FE24-A641-80E8-55DDC0BE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2B32-5BD6-0B4C-A6E6-7691B236E69F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7665-B201-9B4A-BEEC-7EA07FC897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4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D37D-E152-5246-8D6D-8C903C116A02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4B88-9107-6B47-B046-67EF370B46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4770-1029-084D-9A32-D7D2BCFF3717}" type="datetimeFigureOut">
              <a:rPr lang="fr-FR"/>
              <a:pPr>
                <a:defRPr/>
              </a:pPr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F5ABF7-2345-FF48-A660-46869CCA16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07F0392-62DC-3F4D-AED0-DAFEFA18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1660" y="365125"/>
            <a:ext cx="6013690" cy="1325563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Variables</a:t>
            </a:r>
          </a:p>
          <a:p>
            <a:r>
              <a:rPr lang="fr-FR" dirty="0"/>
              <a:t>Critère de jugement : Au moins un SDRE en 2019​</a:t>
            </a:r>
          </a:p>
          <a:p>
            <a:r>
              <a:rPr lang="fr-FR" dirty="0"/>
              <a:t>QPV / non QPV</a:t>
            </a:r>
            <a:r>
              <a:rPr lang="en-US" dirty="0"/>
              <a:t>​</a:t>
            </a:r>
          </a:p>
          <a:p>
            <a:r>
              <a:rPr lang="fr-FR" dirty="0"/>
              <a:t>Caractéristiques QPV : superficie, population, offre de soins </a:t>
            </a:r>
            <a:endParaRPr lang="en-US" dirty="0"/>
          </a:p>
          <a:p>
            <a:r>
              <a:rPr lang="fr-FR" dirty="0"/>
              <a:t>Age</a:t>
            </a:r>
            <a:r>
              <a:rPr lang="en-US" dirty="0"/>
              <a:t>​</a:t>
            </a:r>
          </a:p>
          <a:p>
            <a:r>
              <a:rPr lang="fr-FR" dirty="0"/>
              <a:t>Genre</a:t>
            </a:r>
            <a:r>
              <a:rPr lang="en-US" dirty="0"/>
              <a:t>​</a:t>
            </a:r>
          </a:p>
          <a:p>
            <a:r>
              <a:rPr lang="fr-FR" dirty="0"/>
              <a:t>Durée séjours</a:t>
            </a:r>
            <a:r>
              <a:rPr lang="en-US" dirty="0" smtClean="0"/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396" y="365125"/>
            <a:ext cx="6099954" cy="1325563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202142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Critères d’inclusion</a:t>
            </a:r>
          </a:p>
          <a:p>
            <a:pPr marL="0" indent="0">
              <a:buNone/>
            </a:pPr>
            <a:r>
              <a:rPr lang="fr-FR" sz="2400" dirty="0" smtClean="0"/>
              <a:t>Patient ayant eu au moins une </a:t>
            </a:r>
            <a:r>
              <a:rPr lang="fr-FR" sz="2400" dirty="0" err="1" smtClean="0"/>
              <a:t>hospit</a:t>
            </a:r>
            <a:r>
              <a:rPr lang="fr-FR" sz="2400" dirty="0" smtClean="0"/>
              <a:t> en 2019 sur le GHT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Critères de non inclusion</a:t>
            </a:r>
          </a:p>
          <a:p>
            <a:pPr marL="0" indent="0">
              <a:buNone/>
            </a:pPr>
            <a:r>
              <a:rPr lang="fr-FR" sz="2400" dirty="0" smtClean="0"/>
              <a:t>Mineurs</a:t>
            </a:r>
          </a:p>
          <a:p>
            <a:pPr marL="0" indent="0">
              <a:buNone/>
            </a:pPr>
            <a:r>
              <a:rPr lang="fr-FR" sz="2400" dirty="0" smtClean="0"/>
              <a:t>Adresse hors secteur/NPDC</a:t>
            </a:r>
          </a:p>
          <a:p>
            <a:pPr marL="0" indent="0">
              <a:buNone/>
            </a:pPr>
            <a:r>
              <a:rPr lang="fr-FR" sz="2400" dirty="0" smtClean="0"/>
              <a:t>Absence de mode légal de soin</a:t>
            </a:r>
            <a:endParaRPr lang="fr-FR" sz="2400" dirty="0"/>
          </a:p>
        </p:txBody>
      </p:sp>
      <p:pic>
        <p:nvPicPr>
          <p:cNvPr id="7" name="Image 6" descr="C:\Users\srollin\AppData\Local\Microsoft\Windows\INetCache\Content.MSO\958FDA2C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92" y="1690688"/>
            <a:ext cx="4083206" cy="4015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1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2648" y="365125"/>
            <a:ext cx="6082701" cy="1325563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52755"/>
            <a:ext cx="7886700" cy="462420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Description de la population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400" dirty="0"/>
              <a:t>N = 8 029 patients inclus​</a:t>
            </a:r>
          </a:p>
          <a:p>
            <a:r>
              <a:rPr lang="fr-FR" sz="2400" dirty="0"/>
              <a:t>1 976 patients en SSC (24%)</a:t>
            </a:r>
            <a:r>
              <a:rPr lang="en-US" sz="2400" dirty="0"/>
              <a:t>​</a:t>
            </a:r>
          </a:p>
          <a:p>
            <a:r>
              <a:rPr lang="fr-FR" sz="2400" dirty="0"/>
              <a:t>243 patients en SDRE (3%)</a:t>
            </a:r>
            <a:r>
              <a:rPr lang="en-US" sz="2400" dirty="0"/>
              <a:t>​</a:t>
            </a:r>
          </a:p>
          <a:p>
            <a:endParaRPr lang="fr-FR" sz="2400" dirty="0"/>
          </a:p>
          <a:p>
            <a:r>
              <a:rPr lang="fr-FR" sz="2400" dirty="0"/>
              <a:t>Durée moyenne séjour de 20 jours​</a:t>
            </a:r>
          </a:p>
          <a:p>
            <a:r>
              <a:rPr lang="fr-FR" sz="2400" dirty="0"/>
              <a:t>2 170 patients en QPV (27%)</a:t>
            </a:r>
            <a:r>
              <a:rPr lang="en-US" sz="2400" dirty="0"/>
              <a:t>​</a:t>
            </a:r>
          </a:p>
          <a:p>
            <a:r>
              <a:rPr lang="fr-FR" sz="2400" dirty="0"/>
              <a:t>Moyenne d’âge = 44 ans</a:t>
            </a:r>
            <a:r>
              <a:rPr lang="en-US" sz="2400" dirty="0"/>
              <a:t>​</a:t>
            </a:r>
          </a:p>
          <a:p>
            <a:r>
              <a:rPr lang="fr-FR" sz="2400" dirty="0"/>
              <a:t>53 % d’hommes</a:t>
            </a:r>
            <a:r>
              <a:rPr lang="en-US" sz="2400" dirty="0"/>
              <a:t>​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2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82" y="365125"/>
            <a:ext cx="5875667" cy="1325563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pic>
        <p:nvPicPr>
          <p:cNvPr id="7" name="Image 6" descr="C:\Users\srollin\AppData\Local\Microsoft\Windows\INetCache\Content.MSO\1C183D1A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65" y="2087592"/>
            <a:ext cx="6110880" cy="291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8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0672" y="365125"/>
            <a:ext cx="5944678" cy="1325563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pic>
        <p:nvPicPr>
          <p:cNvPr id="4" name="Image 3" descr="C:\Users\srollin\AppData\Local\Microsoft\Windows\INetCache\Content.MSO\F5BF143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52" y="1704340"/>
            <a:ext cx="6552967" cy="402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2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8912" y="365125"/>
            <a:ext cx="6349043" cy="1325563"/>
          </a:xfrm>
        </p:spPr>
        <p:txBody>
          <a:bodyPr/>
          <a:lstStyle/>
          <a:p>
            <a:r>
              <a:rPr lang="fr-FR" dirty="0" smtClean="0"/>
              <a:t>Résultats/ 2ème objectif</a:t>
            </a:r>
            <a:endParaRPr lang="fr-FR" dirty="0"/>
          </a:p>
        </p:txBody>
      </p:sp>
      <p:pic>
        <p:nvPicPr>
          <p:cNvPr id="5" name="Image 4" descr="C:\Users\srollin\AppData\Local\Microsoft\Windows\INetCache\Content.MSO\E98BC904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3" y="2346386"/>
            <a:ext cx="7228935" cy="3172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6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8912" y="365125"/>
            <a:ext cx="5996437" cy="1325563"/>
          </a:xfrm>
        </p:spPr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Résultats principaux</a:t>
            </a:r>
          </a:p>
          <a:p>
            <a:r>
              <a:rPr lang="fr-FR" dirty="0" smtClean="0"/>
              <a:t>3% patients SDRE</a:t>
            </a:r>
          </a:p>
          <a:p>
            <a:r>
              <a:rPr lang="fr-FR" dirty="0"/>
              <a:t>+ jeunes, + hommes, séjours + longs.</a:t>
            </a:r>
            <a:r>
              <a:rPr lang="en-US" dirty="0"/>
              <a:t>​</a:t>
            </a:r>
          </a:p>
          <a:p>
            <a:r>
              <a:rPr lang="fr-FR" dirty="0"/>
              <a:t>41% vivent en QPV, contre 25% chez les non SDRE</a:t>
            </a:r>
            <a:r>
              <a:rPr lang="en-US" dirty="0"/>
              <a:t>​</a:t>
            </a:r>
          </a:p>
          <a:p>
            <a:r>
              <a:rPr lang="fr-FR" dirty="0"/>
              <a:t>Taux SDRE + élevé où offre de soin ++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Limites</a:t>
            </a:r>
          </a:p>
          <a:p>
            <a:pPr marL="0" indent="0">
              <a:buNone/>
            </a:pPr>
            <a:r>
              <a:rPr lang="fr-FR" dirty="0" smtClean="0"/>
              <a:t>Variables explicatives limitées</a:t>
            </a:r>
          </a:p>
          <a:p>
            <a:pPr marL="0" indent="0">
              <a:buNone/>
            </a:pPr>
            <a:r>
              <a:rPr lang="fr-FR" dirty="0" smtClean="0"/>
              <a:t>Analyse de l’objectif secondaire limité/ nombre QPV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3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82" y="365125"/>
            <a:ext cx="5875667" cy="1325563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8342822" cy="4351338"/>
          </a:xfrm>
        </p:spPr>
        <p:txBody>
          <a:bodyPr/>
          <a:lstStyle/>
          <a:p>
            <a:r>
              <a:rPr lang="en-US" dirty="0"/>
              <a:t>Le </a:t>
            </a:r>
            <a:r>
              <a:rPr lang="en-US" dirty="0" err="1"/>
              <a:t>taux</a:t>
            </a:r>
            <a:r>
              <a:rPr lang="en-US" dirty="0"/>
              <a:t> </a:t>
            </a:r>
            <a:r>
              <a:rPr lang="en-US" dirty="0" err="1"/>
              <a:t>d'hospitalisation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SDRE </a:t>
            </a:r>
            <a:r>
              <a:rPr lang="en-US" dirty="0" err="1"/>
              <a:t>est</a:t>
            </a:r>
            <a:r>
              <a:rPr lang="en-US" dirty="0"/>
              <a:t> plus </a:t>
            </a:r>
            <a:r>
              <a:rPr lang="en-US" dirty="0" err="1"/>
              <a:t>élevé</a:t>
            </a:r>
            <a:r>
              <a:rPr lang="en-US" dirty="0"/>
              <a:t> </a:t>
            </a:r>
            <a:r>
              <a:rPr lang="en-US" dirty="0" err="1"/>
              <a:t>auprès</a:t>
            </a:r>
            <a:r>
              <a:rPr lang="en-US" dirty="0"/>
              <a:t> des </a:t>
            </a:r>
            <a:r>
              <a:rPr lang="en-US" dirty="0" err="1"/>
              <a:t>personnes</a:t>
            </a:r>
            <a:r>
              <a:rPr lang="en-US" dirty="0"/>
              <a:t> issues </a:t>
            </a:r>
            <a:r>
              <a:rPr lang="en-US" dirty="0" smtClean="0"/>
              <a:t>Quartiers</a:t>
            </a:r>
            <a:r>
              <a:rPr lang="en-US" dirty="0"/>
              <a:t> </a:t>
            </a:r>
            <a:r>
              <a:rPr lang="en-US" dirty="0" err="1"/>
              <a:t>Prioritaires</a:t>
            </a:r>
            <a:r>
              <a:rPr lang="en-US" dirty="0"/>
              <a:t> </a:t>
            </a:r>
            <a:r>
              <a:rPr lang="en-US" dirty="0" err="1"/>
              <a:t>Politique</a:t>
            </a:r>
            <a:r>
              <a:rPr lang="en-US" dirty="0"/>
              <a:t> de la Ville​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Lespatients</a:t>
            </a:r>
            <a:r>
              <a:rPr lang="en-US" dirty="0"/>
              <a:t> </a:t>
            </a:r>
            <a:r>
              <a:rPr lang="en-US" dirty="0" err="1"/>
              <a:t>hospitalisés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SDRE </a:t>
            </a:r>
            <a:r>
              <a:rPr lang="en-US" dirty="0" err="1"/>
              <a:t>sont</a:t>
            </a:r>
            <a:r>
              <a:rPr lang="en-US" dirty="0"/>
              <a:t> plus </a:t>
            </a:r>
            <a:r>
              <a:rPr lang="en-US" dirty="0" err="1"/>
              <a:t>souvent</a:t>
            </a:r>
            <a:r>
              <a:rPr lang="en-US" dirty="0"/>
              <a:t> des hommes, </a:t>
            </a:r>
            <a:r>
              <a:rPr lang="en-US" dirty="0" err="1"/>
              <a:t>sont</a:t>
            </a:r>
            <a:r>
              <a:rPr lang="en-US" dirty="0"/>
              <a:t> plus </a:t>
            </a:r>
            <a:r>
              <a:rPr lang="en-US" dirty="0" err="1"/>
              <a:t>jeunes</a:t>
            </a:r>
            <a:r>
              <a:rPr lang="en-US" dirty="0"/>
              <a:t> et </a:t>
            </a:r>
            <a:r>
              <a:rPr lang="en-US" dirty="0" err="1"/>
              <a:t>ont</a:t>
            </a:r>
            <a:r>
              <a:rPr lang="en-US" dirty="0"/>
              <a:t> </a:t>
            </a:r>
            <a:r>
              <a:rPr lang="en-US" dirty="0" err="1"/>
              <a:t>une</a:t>
            </a:r>
            <a:r>
              <a:rPr lang="en-US" dirty="0"/>
              <a:t> </a:t>
            </a:r>
            <a:r>
              <a:rPr lang="en-US" dirty="0" err="1"/>
              <a:t>durée</a:t>
            </a:r>
            <a:r>
              <a:rPr lang="en-US" dirty="0"/>
              <a:t> de </a:t>
            </a:r>
            <a:r>
              <a:rPr lang="en-US" dirty="0" err="1"/>
              <a:t>séjour</a:t>
            </a:r>
            <a:r>
              <a:rPr lang="en-US" dirty="0"/>
              <a:t> plus longue</a:t>
            </a:r>
            <a:r>
              <a:rPr lang="en-US" dirty="0" smtClean="0"/>
              <a:t>​</a:t>
            </a:r>
            <a:endParaRPr lang="en-US" dirty="0"/>
          </a:p>
          <a:p>
            <a:r>
              <a:rPr lang="en-US" dirty="0"/>
              <a:t>Les QPV </a:t>
            </a:r>
            <a:r>
              <a:rPr lang="en-US" dirty="0" err="1"/>
              <a:t>ayant</a:t>
            </a:r>
            <a:r>
              <a:rPr lang="en-US" dirty="0"/>
              <a:t> un </a:t>
            </a:r>
            <a:r>
              <a:rPr lang="en-US" dirty="0" err="1"/>
              <a:t>taux</a:t>
            </a:r>
            <a:r>
              <a:rPr lang="en-US" dirty="0"/>
              <a:t> </a:t>
            </a:r>
            <a:r>
              <a:rPr lang="en-US" dirty="0" err="1"/>
              <a:t>élevé</a:t>
            </a:r>
            <a:r>
              <a:rPr lang="en-US" dirty="0"/>
              <a:t> </a:t>
            </a:r>
            <a:r>
              <a:rPr lang="en-US" dirty="0" smtClean="0"/>
              <a:t>de SDRE</a:t>
            </a:r>
            <a:r>
              <a:rPr lang="en-US" dirty="0"/>
              <a:t> </a:t>
            </a:r>
            <a:r>
              <a:rPr lang="en-US" dirty="0" err="1"/>
              <a:t>ont</a:t>
            </a:r>
            <a:r>
              <a:rPr lang="en-US" dirty="0"/>
              <a:t> </a:t>
            </a:r>
            <a:r>
              <a:rPr lang="en-US" dirty="0" err="1"/>
              <a:t>une</a:t>
            </a:r>
            <a:r>
              <a:rPr lang="en-US" dirty="0"/>
              <a:t> </a:t>
            </a:r>
            <a:r>
              <a:rPr lang="en-US" dirty="0" err="1"/>
              <a:t>offre</a:t>
            </a:r>
            <a:r>
              <a:rPr lang="en-US" dirty="0"/>
              <a:t> de </a:t>
            </a:r>
            <a:r>
              <a:rPr lang="en-US" dirty="0" err="1"/>
              <a:t>soins</a:t>
            </a:r>
            <a:r>
              <a:rPr lang="en-US" dirty="0"/>
              <a:t> plus dense.​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2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6936" y="365125"/>
            <a:ext cx="5858414" cy="1325563"/>
          </a:xfrm>
        </p:spPr>
        <p:txBody>
          <a:bodyPr/>
          <a:lstStyle/>
          <a:p>
            <a:r>
              <a:rPr lang="fr-FR" sz="3600" b="1" dirty="0" smtClean="0"/>
              <a:t>Interprétation des résultats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Quelles implications sur les inégalités de santé/ accès aux soins?</a:t>
            </a:r>
          </a:p>
          <a:p>
            <a:pPr marL="0" indent="0">
              <a:buNone/>
            </a:pPr>
            <a:r>
              <a:rPr lang="fr-FR" dirty="0" smtClean="0"/>
              <a:t>Pourquoi les QPV seraient particulièrement concernés par des mesures SDRE? (sureté des personnes et trouble ordre public)</a:t>
            </a:r>
          </a:p>
          <a:p>
            <a:pPr marL="0" indent="0">
              <a:buNone/>
            </a:pPr>
            <a:r>
              <a:rPr lang="fr-FR" dirty="0" smtClean="0"/>
              <a:t>Quelles actions/ expériences des CLSM concernant les SDRE?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= approche sous l’angle des déterminants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8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7154" y="365125"/>
            <a:ext cx="6048195" cy="1325563"/>
          </a:xfrm>
        </p:spPr>
        <p:txBody>
          <a:bodyPr/>
          <a:lstStyle/>
          <a:p>
            <a:r>
              <a:rPr lang="fr-FR" sz="3600" dirty="0" smtClean="0"/>
              <a:t>+SDRE/ QPV</a:t>
            </a:r>
            <a:r>
              <a:rPr lang="fr-FR" sz="3600" b="1" dirty="0" smtClean="0"/>
              <a:t>: environnement?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41155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Hypothèses explicatives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Critères SDRE</a:t>
            </a:r>
          </a:p>
          <a:p>
            <a:pPr marL="0" indent="0">
              <a:buNone/>
            </a:pPr>
            <a:r>
              <a:rPr lang="fr-FR" sz="2400" dirty="0" smtClean="0"/>
              <a:t>Trouble ordre public? Stigmatisation de la pop QPV?</a:t>
            </a:r>
          </a:p>
          <a:p>
            <a:pPr marL="0" indent="0">
              <a:buNone/>
            </a:pPr>
            <a:r>
              <a:rPr lang="fr-FR" sz="2400" dirty="0" smtClean="0"/>
              <a:t>Représentation SDRE?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Rôle majeur de l’environnement quand trouble psychique sévère</a:t>
            </a:r>
          </a:p>
          <a:p>
            <a:pPr>
              <a:buFontTx/>
              <a:buChar char="-"/>
            </a:pPr>
            <a:r>
              <a:rPr lang="fr-FR" sz="2400" dirty="0" smtClean="0"/>
              <a:t>Expression des signes</a:t>
            </a:r>
          </a:p>
          <a:p>
            <a:pPr>
              <a:buFontTx/>
              <a:buChar char="-"/>
            </a:pPr>
            <a:r>
              <a:rPr lang="fr-FR" sz="2400" dirty="0" smtClean="0"/>
              <a:t>Facteurs négatifs/positifs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rgbClr val="0070C0"/>
                </a:solidFill>
              </a:rPr>
              <a:t>Leviers: Médiateurs sociaux/médiateurs de santé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C9445E2-C377-4045-A847-60CAE6CF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95568" y="2380599"/>
            <a:ext cx="7886700" cy="2361882"/>
          </a:xfrm>
        </p:spPr>
        <p:txBody>
          <a:bodyPr/>
          <a:lstStyle/>
          <a:p>
            <a:r>
              <a:rPr lang="fr-FR" altLang="fr-FR" sz="36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Présentation Recherche SDRE/QPV sur le territoire du GHT de psychiatrie Nord-Pas-de-Calais</a:t>
            </a:r>
            <a:br>
              <a:rPr lang="fr-FR" altLang="fr-FR" sz="36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r>
              <a:rPr lang="fr-FR" altLang="fr-FR" sz="36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/>
            </a:r>
            <a:br>
              <a:rPr lang="fr-FR" altLang="fr-FR" sz="36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r>
              <a:rPr lang="fr-FR" altLang="fr-FR" sz="28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Café des </a:t>
            </a:r>
            <a:r>
              <a:rPr lang="fr-FR" altLang="fr-FR" sz="2800" dirty="0" err="1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coordos</a:t>
            </a:r>
            <a:r>
              <a:rPr lang="fr-FR" altLang="fr-FR" sz="28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 CLSM</a:t>
            </a:r>
            <a:r>
              <a:rPr lang="fr-FR" altLang="fr-FR" sz="32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/>
            </a:r>
            <a:br>
              <a:rPr lang="fr-FR" altLang="fr-FR" sz="32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r>
              <a:rPr lang="fr-FR" altLang="fr-FR" sz="3200" dirty="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9 Novembre 2023</a:t>
            </a:r>
            <a:endParaRPr lang="fr-FR" altLang="fr-FR" sz="3200" dirty="0">
              <a:solidFill>
                <a:srgbClr val="636462"/>
              </a:solidFill>
              <a:latin typeface="Montserrat" pitchFamily="2" charset="77"/>
              <a:ea typeface="Dax-Bold" charset="0"/>
              <a:cs typeface="Dax-Bold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98EAC25-D7D9-8C4E-A917-2276DEBCF44B}"/>
              </a:ext>
            </a:extLst>
          </p:cNvPr>
          <p:cNvSpPr txBox="1">
            <a:spLocks/>
          </p:cNvSpPr>
          <p:nvPr/>
        </p:nvSpPr>
        <p:spPr bwMode="auto">
          <a:xfrm>
            <a:off x="495568" y="4885621"/>
            <a:ext cx="7886700" cy="14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rgbClr val="9E9F9E"/>
                </a:solidFill>
                <a:latin typeface="Montserrat Medium" pitchFamily="2" charset="77"/>
                <a:ea typeface="Dax-Bold" charset="0"/>
                <a:cs typeface="Dax-Bold" charset="0"/>
              </a:rPr>
              <a:t>Sévérine ROLLIN</a:t>
            </a:r>
            <a:r>
              <a:rPr lang="fr-FR" altLang="fr-FR" sz="2400" dirty="0">
                <a:solidFill>
                  <a:srgbClr val="9E9F9E"/>
                </a:solidFill>
                <a:latin typeface="Montserrat" pitchFamily="2" charset="77"/>
                <a:ea typeface="Dax-Bold" charset="0"/>
                <a:cs typeface="Dax-Bold" charset="0"/>
              </a:rPr>
              <a:t/>
            </a:r>
            <a:br>
              <a:rPr lang="fr-FR" altLang="fr-FR" sz="2400" dirty="0">
                <a:solidFill>
                  <a:srgbClr val="9E9F9E"/>
                </a:solidFill>
                <a:latin typeface="Montserrat" pitchFamily="2" charset="77"/>
                <a:ea typeface="Dax-Bold" charset="0"/>
                <a:cs typeface="Dax-Bold" charset="0"/>
              </a:rPr>
            </a:br>
            <a:r>
              <a:rPr lang="fr-FR" altLang="fr-FR" sz="2400" dirty="0" smtClean="0">
                <a:solidFill>
                  <a:srgbClr val="9E9F9E"/>
                </a:solidFill>
                <a:latin typeface="Montserrat Light" pitchFamily="2" charset="77"/>
                <a:ea typeface="Dax-Bold" charset="0"/>
                <a:cs typeface="Dax-Bold" charset="0"/>
              </a:rPr>
              <a:t>Chargée de mission EPSM Lille Métropole</a:t>
            </a:r>
            <a:endParaRPr lang="fr-FR" altLang="fr-FR" sz="2400" dirty="0">
              <a:solidFill>
                <a:srgbClr val="9E9F9E"/>
              </a:solidFill>
              <a:latin typeface="Montserrat Light" pitchFamily="2" charset="77"/>
              <a:ea typeface="Dax-Bold" charset="0"/>
              <a:cs typeface="Dax-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6890" y="365125"/>
            <a:ext cx="5988460" cy="1325563"/>
          </a:xfrm>
        </p:spPr>
        <p:txBody>
          <a:bodyPr/>
          <a:lstStyle/>
          <a:p>
            <a:r>
              <a:rPr lang="fr-FR" sz="3200" dirty="0"/>
              <a:t>+</a:t>
            </a:r>
            <a:r>
              <a:rPr lang="fr-FR" sz="3200" dirty="0" smtClean="0"/>
              <a:t> SDRE/QPV: </a:t>
            </a:r>
            <a:r>
              <a:rPr lang="fr-FR" sz="3200" b="1" dirty="0" smtClean="0"/>
              <a:t>facteurs individuels?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Profil (jeune, homme, isolé)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Résidant + dans les QPV?</a:t>
            </a:r>
          </a:p>
          <a:p>
            <a:pPr marL="0" indent="0">
              <a:buNone/>
            </a:pPr>
            <a:r>
              <a:rPr lang="fr-FR" dirty="0" smtClean="0"/>
              <a:t>Cumul des facteurs de vulnérabilité? Isolement…</a:t>
            </a:r>
          </a:p>
          <a:p>
            <a:pPr marL="0" indent="0">
              <a:buNone/>
            </a:pPr>
            <a:r>
              <a:rPr lang="fr-FR" dirty="0" smtClean="0"/>
              <a:t>Question du genre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6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6554" y="365125"/>
            <a:ext cx="5968795" cy="1325563"/>
          </a:xfrm>
        </p:spPr>
        <p:txBody>
          <a:bodyPr/>
          <a:lstStyle/>
          <a:p>
            <a:r>
              <a:rPr lang="fr-FR" sz="2800" dirty="0" smtClean="0"/>
              <a:t>+ SDRE/QPV: </a:t>
            </a:r>
            <a:r>
              <a:rPr lang="fr-FR" sz="2800" b="1" dirty="0" smtClean="0"/>
              <a:t>Offre de soins plus dense?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Offre n’explique pas à elle-même le recours aux soins?</a:t>
            </a:r>
          </a:p>
          <a:p>
            <a:r>
              <a:rPr lang="fr-FR" sz="2400" dirty="0" smtClean="0"/>
              <a:t>Quelle rôle/ action du secteur/ SDRE?</a:t>
            </a:r>
          </a:p>
          <a:p>
            <a:endParaRPr lang="fr-FR" sz="2400" dirty="0"/>
          </a:p>
          <a:p>
            <a:r>
              <a:rPr lang="fr-FR" sz="2400" dirty="0" smtClean="0"/>
              <a:t>Quel rôle/ action des CLSM?</a:t>
            </a:r>
          </a:p>
          <a:p>
            <a:pPr marL="0" indent="0">
              <a:buNone/>
            </a:pPr>
            <a:r>
              <a:rPr lang="fr-FR" sz="2400" dirty="0" smtClean="0"/>
              <a:t>= Repérage des situations? Cellule de situations complexes? Quelles modalités de réponse à ces situations?</a:t>
            </a:r>
          </a:p>
          <a:p>
            <a:pPr marL="0" indent="0">
              <a:buNone/>
            </a:pPr>
            <a:r>
              <a:rPr lang="fr-FR" sz="2400" dirty="0" smtClean="0"/>
              <a:t>= actions de formations? SSC? PSSM…</a:t>
            </a:r>
          </a:p>
          <a:p>
            <a:pPr marL="0" indent="0">
              <a:buNone/>
            </a:pPr>
            <a:r>
              <a:rPr lang="fr-FR" sz="2400" dirty="0" smtClean="0"/>
              <a:t>= expérience CLSM associés à service de sécurité publique…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Promouvoir implantation systématique de CLSM où il y a des QPV…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4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Merci pour votre attention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5218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7154" y="365125"/>
            <a:ext cx="6676846" cy="1325563"/>
          </a:xfrm>
        </p:spPr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pic>
        <p:nvPicPr>
          <p:cNvPr id="7" name="Image 6" descr="C:\Users\srollin\AppData\Local\Microsoft\Windows\INetCache\Content.MSO\BE7E89B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87" y="1690688"/>
            <a:ext cx="6209665" cy="4278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7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723364" y="447059"/>
            <a:ext cx="6002181" cy="728662"/>
          </a:xfrm>
        </p:spPr>
        <p:txBody>
          <a:bodyPr/>
          <a:lstStyle/>
          <a:p>
            <a:r>
              <a:rPr lang="fr-FR" altLang="fr-FR" sz="3000" dirty="0" smtClean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Les soins sans consentement (SSC)</a:t>
            </a:r>
            <a:endParaRPr lang="fr-FR" altLang="fr-FR" sz="3000" dirty="0">
              <a:solidFill>
                <a:srgbClr val="636462"/>
              </a:solidFill>
              <a:latin typeface="Montserrat" pitchFamily="2" charset="77"/>
              <a:ea typeface="Dax-Medium" charset="0"/>
              <a:cs typeface="Dax-Medium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3276146-62F3-424C-8F21-D25C5920057D}"/>
              </a:ext>
            </a:extLst>
          </p:cNvPr>
          <p:cNvSpPr txBox="1">
            <a:spLocks/>
          </p:cNvSpPr>
          <p:nvPr/>
        </p:nvSpPr>
        <p:spPr bwMode="auto">
          <a:xfrm>
            <a:off x="361522" y="4043025"/>
            <a:ext cx="7693417" cy="4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/>
              <a:t>Les SSC sont définis par la Loi du 05 Juillet 2011</a:t>
            </a:r>
            <a:r>
              <a:rPr lang="fr-FR" sz="1600" dirty="0"/>
              <a:t> relative aux droits et à la protection des personnes faisant l’objet de sons psychiatriques et aux modalités de leur prise en charge, modifie et élargie les modes légaux de soin.</a:t>
            </a:r>
            <a:r>
              <a:rPr lang="en-US" sz="1600" dirty="0"/>
              <a:t>​</a:t>
            </a:r>
          </a:p>
          <a:p>
            <a:pPr marL="0" indent="0">
              <a:buNone/>
            </a:pPr>
            <a:r>
              <a:rPr lang="fr-FR" sz="1600" dirty="0"/>
              <a:t>L'admission d'un patient en soins sans consentement est possible </a:t>
            </a:r>
            <a:r>
              <a:rPr lang="fr-FR" sz="1600" b="1" u="sng" dirty="0"/>
              <a:t>si et seulement si</a:t>
            </a:r>
            <a:r>
              <a:rPr lang="fr-FR" sz="1600" dirty="0"/>
              <a:t> : </a:t>
            </a:r>
            <a:r>
              <a:rPr lang="en-US" sz="1600" dirty="0"/>
              <a:t>​</a:t>
            </a:r>
          </a:p>
          <a:p>
            <a:r>
              <a:rPr lang="fr-FR" sz="1600" dirty="0"/>
              <a:t>Ses troubles mentaux rendent impossible son consentement ;</a:t>
            </a:r>
            <a:r>
              <a:rPr lang="en-US" sz="1600" dirty="0"/>
              <a:t>​</a:t>
            </a:r>
          </a:p>
          <a:p>
            <a:r>
              <a:rPr lang="fr-FR" sz="1600" dirty="0"/>
              <a:t>Son état mental impose des soins immédiats assortis d'une surveillance médicale constante (hospitalisation) ou régulière (programme de soins).</a:t>
            </a:r>
            <a:endParaRPr lang="en-US" sz="1600" dirty="0"/>
          </a:p>
        </p:txBody>
      </p:sp>
      <p:pic>
        <p:nvPicPr>
          <p:cNvPr id="16" name="Image 15" descr="C:\Users\srollin\AppData\Local\Microsoft\Windows\INetCache\Content.MSO\716D238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38" y="1565329"/>
            <a:ext cx="6506604" cy="219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9728" y="447059"/>
            <a:ext cx="6664272" cy="728662"/>
          </a:xfrm>
        </p:spPr>
        <p:txBody>
          <a:bodyPr/>
          <a:lstStyle/>
          <a:p>
            <a:r>
              <a:rPr lang="fr-FR" sz="3600" dirty="0"/>
              <a:t>Les soins sur décision d'un représentant de l'état (SDRE) </a:t>
            </a:r>
            <a:r>
              <a:rPr lang="fr-FR" dirty="0"/>
              <a:t>​</a:t>
            </a:r>
            <a:endParaRPr lang="fr-FR" altLang="fr-FR" sz="3000" dirty="0">
              <a:solidFill>
                <a:srgbClr val="636462"/>
              </a:solidFill>
              <a:latin typeface="Montserrat" pitchFamily="2" charset="77"/>
              <a:ea typeface="Dax-Medium" charset="0"/>
              <a:cs typeface="Dax-Medium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C:\Users\srollin\AppData\Local\Microsoft\Windows\INetCache\Content.MSO\8C588EE0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" y="2522063"/>
            <a:ext cx="7872094" cy="3583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729465" y="1726755"/>
            <a:ext cx="8028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​</a:t>
            </a:r>
            <a:r>
              <a:rPr lang="fr-FR" sz="1400" dirty="0" smtClean="0"/>
              <a:t>Référencés </a:t>
            </a:r>
            <a:r>
              <a:rPr lang="fr-FR" sz="1400" dirty="0"/>
              <a:t>par l'article L. 3213-1 et suivants du code de la santé publique et l'article L. 2212-2 du code général des collectivités territoriales</a:t>
            </a:r>
            <a:r>
              <a:rPr lang="fr-FR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34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227" y="365125"/>
            <a:ext cx="6075336" cy="1325563"/>
          </a:xfrm>
        </p:spPr>
        <p:txBody>
          <a:bodyPr/>
          <a:lstStyle/>
          <a:p>
            <a:r>
              <a:rPr lang="fr-FR" dirty="0" smtClean="0"/>
              <a:t>Les Quartiers Prioritaires Politique de la Ville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771431" cy="412572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Loi de programmation pour la ville et la cohésion urbaine de 2014 = définition d'une nouvelle géographie prioritaire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Identification des QPV via un critère unique: part de la pop. ayant un revenu inférieur à 11 250 €</a:t>
            </a:r>
            <a:r>
              <a:rPr lang="en-US" dirty="0" smtClean="0"/>
              <a:t>​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1 514 QPV pour 859 communes</a:t>
            </a: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8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3234" y="365126"/>
            <a:ext cx="6082116" cy="890238"/>
          </a:xfrm>
        </p:spPr>
        <p:txBody>
          <a:bodyPr/>
          <a:lstStyle/>
          <a:p>
            <a:r>
              <a:rPr lang="fr-FR" sz="3600" dirty="0" smtClean="0"/>
              <a:t>Facteurs associés aux SSC</a:t>
            </a:r>
            <a:br>
              <a:rPr lang="fr-FR" sz="3600" dirty="0" smtClean="0"/>
            </a:br>
            <a:r>
              <a:rPr lang="fr-FR" sz="3600" dirty="0" smtClean="0"/>
              <a:t>Etudes françaises</a:t>
            </a:r>
            <a:endParaRPr lang="fr-FR" sz="36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71957"/>
              </p:ext>
            </p:extLst>
          </p:nvPr>
        </p:nvGraphicFramePr>
        <p:xfrm>
          <a:off x="2085721" y="1474410"/>
          <a:ext cx="5405178" cy="532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726">
                  <a:extLst>
                    <a:ext uri="{9D8B030D-6E8A-4147-A177-3AD203B41FA5}">
                      <a16:colId xmlns:a16="http://schemas.microsoft.com/office/drawing/2014/main" val="638911935"/>
                    </a:ext>
                  </a:extLst>
                </a:gridCol>
                <a:gridCol w="1801726">
                  <a:extLst>
                    <a:ext uri="{9D8B030D-6E8A-4147-A177-3AD203B41FA5}">
                      <a16:colId xmlns:a16="http://schemas.microsoft.com/office/drawing/2014/main" val="3474634799"/>
                    </a:ext>
                  </a:extLst>
                </a:gridCol>
                <a:gridCol w="1801726">
                  <a:extLst>
                    <a:ext uri="{9D8B030D-6E8A-4147-A177-3AD203B41FA5}">
                      <a16:colId xmlns:a16="http://schemas.microsoft.com/office/drawing/2014/main" val="3209502527"/>
                    </a:ext>
                  </a:extLst>
                </a:gridCol>
              </a:tblGrid>
              <a:tr h="2352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ETUDES</a:t>
                      </a:r>
                      <a:r>
                        <a:rPr lang="en-US" sz="10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OBJECTIFS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RESULTATS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extLst>
                  <a:ext uri="{0D108BD9-81ED-4DB2-BD59-A6C34878D82A}">
                    <a16:rowId xmlns:a16="http://schemas.microsoft.com/office/drawing/2014/main" val="4190874683"/>
                  </a:ext>
                </a:extLst>
              </a:tr>
              <a:tr h="145855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Hospitalisation sans consentement en psychiatrie: analyse comparative chez les personnes résidant ou non en ZUS – CH Vinatier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2012-2013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u="sng">
                          <a:effectLst/>
                        </a:rPr>
                        <a:t>Obj princ</a:t>
                      </a:r>
                      <a:r>
                        <a:rPr lang="fr-FR" sz="900">
                          <a:effectLst/>
                        </a:rPr>
                        <a:t>: comparer taux de recours hospitalisation, avec ou sans consentement en fonction du lieu de résidence ZUS ou non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u="sng">
                          <a:effectLst/>
                        </a:rPr>
                        <a:t>Obj sec</a:t>
                      </a:r>
                      <a:r>
                        <a:rPr lang="fr-FR" sz="900">
                          <a:effectLst/>
                        </a:rPr>
                        <a:t>: Pour les personnes en SSC, rechercher association SPDRE/ZUS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2670 patients inclus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En analyse univariée, association SDRE /ZUS et non autres SSC/ZUS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En analyse multivariée, taux SDRE associé au genre, âge, symptomatologie​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extLst>
                  <a:ext uri="{0D108BD9-81ED-4DB2-BD59-A6C34878D82A}">
                    <a16:rowId xmlns:a16="http://schemas.microsoft.com/office/drawing/2014/main" val="3895766120"/>
                  </a:ext>
                </a:extLst>
              </a:tr>
              <a:tr h="14823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 err="1">
                          <a:effectLst/>
                        </a:rPr>
                        <a:t>Compulsory</a:t>
                      </a:r>
                      <a:r>
                        <a:rPr lang="fr-FR" sz="900" dirty="0">
                          <a:effectLst/>
                        </a:rPr>
                        <a:t> </a:t>
                      </a:r>
                      <a:r>
                        <a:rPr lang="fr-FR" sz="900" dirty="0" err="1">
                          <a:effectLst/>
                        </a:rPr>
                        <a:t>Hospitalization</a:t>
                      </a:r>
                      <a:r>
                        <a:rPr lang="fr-FR" sz="900" dirty="0">
                          <a:effectLst/>
                        </a:rPr>
                        <a:t>, </a:t>
                      </a:r>
                      <a:r>
                        <a:rPr lang="fr-FR" sz="900" dirty="0" err="1">
                          <a:effectLst/>
                        </a:rPr>
                        <a:t>Severity</a:t>
                      </a:r>
                      <a:r>
                        <a:rPr lang="fr-FR" sz="900" dirty="0">
                          <a:effectLst/>
                        </a:rPr>
                        <a:t> of </a:t>
                      </a:r>
                      <a:r>
                        <a:rPr lang="fr-FR" sz="900" dirty="0" err="1">
                          <a:effectLst/>
                        </a:rPr>
                        <a:t>Disorders</a:t>
                      </a:r>
                      <a:r>
                        <a:rPr lang="fr-FR" sz="900" dirty="0">
                          <a:effectLst/>
                        </a:rPr>
                        <a:t> and Territorial </a:t>
                      </a:r>
                      <a:r>
                        <a:rPr lang="fr-FR" sz="900" dirty="0" err="1">
                          <a:effectLst/>
                        </a:rPr>
                        <a:t>Lanscape</a:t>
                      </a:r>
                      <a:r>
                        <a:rPr lang="fr-FR" sz="900" dirty="0">
                          <a:effectLst/>
                        </a:rPr>
                        <a:t>: A French </a:t>
                      </a:r>
                      <a:r>
                        <a:rPr lang="fr-FR" sz="900" dirty="0" err="1">
                          <a:effectLst/>
                        </a:rPr>
                        <a:t>Study</a:t>
                      </a:r>
                      <a:r>
                        <a:rPr lang="en-US" sz="900" dirty="0">
                          <a:effectLst/>
                        </a:rPr>
                        <a:t>​</a:t>
                      </a:r>
                      <a:endParaRPr lang="fr-F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4 régions/ 125 secteurs</a:t>
                      </a:r>
                      <a:r>
                        <a:rPr lang="en-US" sz="900" dirty="0">
                          <a:effectLst/>
                        </a:rPr>
                        <a:t>​</a:t>
                      </a:r>
                      <a:endParaRPr lang="fr-F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2009 - 2012</a:t>
                      </a:r>
                      <a:r>
                        <a:rPr lang="en-US" sz="900" dirty="0">
                          <a:effectLst/>
                        </a:rPr>
                        <a:t>​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Obj princ.: Analyser taux d'hospitalisation sans consentement en fonction de la gravité des troubles, données sociodémographiques et offre de soins​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Pas de lien SSC/gravité des troubles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Corrélations spécifiques zones urbaines, peuplées, vivant seul, densité foyer hébergement, CLSM, proximité commissariat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+ offre de soins (file active + faible, DMS sup, + lits, + prof en hospit)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extLst>
                  <a:ext uri="{0D108BD9-81ED-4DB2-BD59-A6C34878D82A}">
                    <a16:rowId xmlns:a16="http://schemas.microsoft.com/office/drawing/2014/main" val="2244963383"/>
                  </a:ext>
                </a:extLst>
              </a:tr>
              <a:tr h="104420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Etude IRDES: troubles schizophréniques et caractéristiques socioéconomiques, géographiques et d'offres de soins ambulatoires</a:t>
                      </a:r>
                      <a:r>
                        <a:rPr lang="en-US" sz="900" dirty="0">
                          <a:effectLst/>
                        </a:rPr>
                        <a:t>​</a:t>
                      </a:r>
                      <a:endParaRPr lang="fr-F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Magali </a:t>
                      </a:r>
                      <a:r>
                        <a:rPr lang="fr-FR" sz="900" dirty="0" err="1">
                          <a:effectLst/>
                        </a:rPr>
                        <a:t>Coldefy</a:t>
                      </a:r>
                      <a:r>
                        <a:rPr lang="fr-FR" sz="900" dirty="0">
                          <a:effectLst/>
                        </a:rPr>
                        <a:t>​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Obj princ: Identifier les facteurs socioéconomiques et démographiques jouant un rôle dans la distribution des troubles schizophréniques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Taux élevé est associé à un niveau de fragmentation sociale élevé dans les territoires (faiblesse liens sociaux) + lien entre urbanicité et troubles psychotiques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+ capacités lits et RH bien dotés</a:t>
                      </a:r>
                      <a:r>
                        <a:rPr lang="en-US" sz="900">
                          <a:effectLst/>
                        </a:rPr>
                        <a:t>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extLst>
                  <a:ext uri="{0D108BD9-81ED-4DB2-BD59-A6C34878D82A}">
                    <a16:rowId xmlns:a16="http://schemas.microsoft.com/office/drawing/2014/main" val="4268427878"/>
                  </a:ext>
                </a:extLst>
              </a:tr>
              <a:tr h="110340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</a:rPr>
                        <a:t>Thèse Certificats des 24H de SPDRE: caractéristiques sociodémographiques de la pop concernée, motifs d’admission repérés et analyse sémiologique du contenu rédactionnel​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CSD: H, célibataire, vivant seul, sans emploi​</a:t>
                      </a:r>
                      <a:endParaRPr lang="fr-F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Motifs admission: </a:t>
                      </a:r>
                      <a:r>
                        <a:rPr lang="fr-FR" sz="900" dirty="0" err="1">
                          <a:effectLst/>
                        </a:rPr>
                        <a:t>hétéroagressivité</a:t>
                      </a:r>
                      <a:r>
                        <a:rPr lang="fr-FR" sz="900" dirty="0">
                          <a:effectLst/>
                        </a:rPr>
                        <a:t> 43%, trouble </a:t>
                      </a:r>
                      <a:r>
                        <a:rPr lang="fr-FR" sz="900" dirty="0" err="1">
                          <a:effectLst/>
                        </a:rPr>
                        <a:t>cmpt</a:t>
                      </a:r>
                      <a:r>
                        <a:rPr lang="fr-FR" sz="900" dirty="0">
                          <a:effectLst/>
                        </a:rPr>
                        <a:t> 38%, trouble ordre public 16%​</a:t>
                      </a:r>
                      <a:endParaRPr lang="fr-F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Troubles psychotiques 63%</a:t>
                      </a:r>
                      <a:r>
                        <a:rPr lang="en-US" sz="900" dirty="0">
                          <a:effectLst/>
                        </a:rPr>
                        <a:t>​</a:t>
                      </a:r>
                      <a:endParaRPr lang="fr-FR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</a:rPr>
                        <a:t>Nécessité de soins: déni des troubles (50%), refus soins (24%), rupture (21%)</a:t>
                      </a:r>
                      <a:r>
                        <a:rPr lang="en-US" sz="900" dirty="0">
                          <a:effectLst/>
                        </a:rPr>
                        <a:t>​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6799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7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8732" y="365125"/>
            <a:ext cx="6066618" cy="1325563"/>
          </a:xfrm>
        </p:spPr>
        <p:txBody>
          <a:bodyPr/>
          <a:lstStyle/>
          <a:p>
            <a:r>
              <a:rPr lang="fr-FR" dirty="0" smtClean="0"/>
              <a:t>Territoire d’étude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3679879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GHT de psychiatrie du Nord Pas de Calais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2 millions habitants</a:t>
            </a:r>
          </a:p>
          <a:p>
            <a:pPr marL="0" indent="0">
              <a:buNone/>
            </a:pPr>
            <a:r>
              <a:rPr lang="fr-FR" dirty="0" smtClean="0"/>
              <a:t>895 communes</a:t>
            </a:r>
          </a:p>
          <a:p>
            <a:pPr marL="0" indent="0">
              <a:buNone/>
            </a:pPr>
            <a:r>
              <a:rPr lang="fr-FR" dirty="0" smtClean="0"/>
              <a:t>52 QPV (275 000 pers.)</a:t>
            </a:r>
          </a:p>
          <a:p>
            <a:pPr marL="0" indent="0">
              <a:buNone/>
            </a:pPr>
            <a:r>
              <a:rPr lang="fr-FR" dirty="0" smtClean="0"/>
              <a:t>13,7% de la pop en QPV</a:t>
            </a:r>
          </a:p>
          <a:p>
            <a:pPr marL="0" indent="0">
              <a:buNone/>
            </a:pPr>
            <a:r>
              <a:rPr lang="fr-FR" dirty="0" smtClean="0"/>
              <a:t>25/30 secteurs psy ont au moins un QPV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08" y="1825625"/>
            <a:ext cx="3836642" cy="37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5743" y="365125"/>
            <a:ext cx="6788258" cy="1076217"/>
          </a:xfrm>
        </p:spPr>
        <p:txBody>
          <a:bodyPr/>
          <a:lstStyle/>
          <a:p>
            <a:r>
              <a:rPr lang="fr-FR" sz="3600" dirty="0" smtClean="0"/>
              <a:t>Evolution soins sans consentement</a:t>
            </a:r>
            <a:endParaRPr lang="fr-FR" sz="3600" dirty="0"/>
          </a:p>
        </p:txBody>
      </p:sp>
      <p:pic>
        <p:nvPicPr>
          <p:cNvPr id="10" name="Image 9" descr="C:\Users\srollin\AppData\Local\Microsoft\Windows\INetCache\Content.MSO\DAE837EE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9" y="2046179"/>
            <a:ext cx="4878705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6685935" y="2851688"/>
            <a:ext cx="2182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La psychiatrie dans les Hauts de France: évolution depuis 2000</a:t>
            </a:r>
          </a:p>
          <a:p>
            <a:r>
              <a:rPr lang="fr-FR" sz="1600" dirty="0" smtClean="0"/>
              <a:t>F2RSM</a:t>
            </a:r>
          </a:p>
          <a:p>
            <a:endParaRPr lang="fr-FR" sz="1600" dirty="0" smtClean="0"/>
          </a:p>
          <a:p>
            <a:r>
              <a:rPr lang="fr-FR" sz="1600" dirty="0" smtClean="0"/>
              <a:t>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1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2648" y="365125"/>
            <a:ext cx="6082701" cy="1325563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Objectif principal</a:t>
            </a:r>
          </a:p>
          <a:p>
            <a:pPr marL="0" indent="0">
              <a:buNone/>
            </a:pPr>
            <a:r>
              <a:rPr lang="fr-FR" dirty="0" smtClean="0"/>
              <a:t>Comparer les taux de patients hospitalisés en SDRE selon le lieu de résidence en QPV ou non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Objectif secondaire</a:t>
            </a:r>
          </a:p>
          <a:p>
            <a:pPr marL="0" indent="0">
              <a:buNone/>
            </a:pPr>
            <a:r>
              <a:rPr lang="fr-FR" dirty="0" smtClean="0"/>
              <a:t>Identifier les facteurs de risque d’avoir un taux élevé d ’hospitalisation en SDRE dans les QPV (socio démo, offre de soins territoriale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7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5332</TotalTime>
  <Words>1236</Words>
  <Application>Microsoft Office PowerPoint</Application>
  <PresentationFormat>Affichage à l'écran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Dax-Bold</vt:lpstr>
      <vt:lpstr>Dax-Medium</vt:lpstr>
      <vt:lpstr>Montserrat</vt:lpstr>
      <vt:lpstr>Montserrat Light</vt:lpstr>
      <vt:lpstr>Montserrat Medium</vt:lpstr>
      <vt:lpstr>Times New Roman</vt:lpstr>
      <vt:lpstr>Wingdings</vt:lpstr>
      <vt:lpstr>Thème Office</vt:lpstr>
      <vt:lpstr>Présentation PowerPoint</vt:lpstr>
      <vt:lpstr>Présentation Recherche SDRE/QPV sur le territoire du GHT de psychiatrie Nord-Pas-de-Calais  Café des coordos CLSM 9 Novembre 2023</vt:lpstr>
      <vt:lpstr>Les soins sans consentement (SSC)</vt:lpstr>
      <vt:lpstr>Les soins sur décision d'un représentant de l'état (SDRE) ​</vt:lpstr>
      <vt:lpstr>Les Quartiers Prioritaires Politique de la Ville</vt:lpstr>
      <vt:lpstr>Facteurs associés aux SSC Etudes françaises</vt:lpstr>
      <vt:lpstr>Territoire d’étude</vt:lpstr>
      <vt:lpstr>Evolution soins sans consentement</vt:lpstr>
      <vt:lpstr>Objectifs</vt:lpstr>
      <vt:lpstr>Méthodologie</vt:lpstr>
      <vt:lpstr>Méthodologie</vt:lpstr>
      <vt:lpstr>Méthodologie</vt:lpstr>
      <vt:lpstr>Résultats</vt:lpstr>
      <vt:lpstr>Résultats</vt:lpstr>
      <vt:lpstr>Résultats/ 2ème objectif</vt:lpstr>
      <vt:lpstr>Discussion</vt:lpstr>
      <vt:lpstr>Conclusion</vt:lpstr>
      <vt:lpstr>Interprétation des résultats</vt:lpstr>
      <vt:lpstr>+SDRE/ QPV: environnement?</vt:lpstr>
      <vt:lpstr>+ SDRE/QPV: facteurs individuels?</vt:lpstr>
      <vt:lpstr>+ SDRE/QPV: Offre de soins plus dense?</vt:lpstr>
      <vt:lpstr>Merci pour votre attention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ROLLIN Severine</cp:lastModifiedBy>
  <cp:revision>27</cp:revision>
  <dcterms:created xsi:type="dcterms:W3CDTF">2018-01-11T14:43:22Z</dcterms:created>
  <dcterms:modified xsi:type="dcterms:W3CDTF">2023-11-07T16:46:14Z</dcterms:modified>
</cp:coreProperties>
</file>